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31"/>
  </p:notesMasterIdLst>
  <p:sldIdLst>
    <p:sldId id="259" r:id="rId3"/>
    <p:sldId id="276" r:id="rId4"/>
    <p:sldId id="262" r:id="rId5"/>
    <p:sldId id="261" r:id="rId6"/>
    <p:sldId id="289" r:id="rId7"/>
    <p:sldId id="263" r:id="rId8"/>
    <p:sldId id="278" r:id="rId9"/>
    <p:sldId id="288" r:id="rId10"/>
    <p:sldId id="264" r:id="rId11"/>
    <p:sldId id="279" r:id="rId12"/>
    <p:sldId id="290" r:id="rId13"/>
    <p:sldId id="287" r:id="rId14"/>
    <p:sldId id="265" r:id="rId15"/>
    <p:sldId id="296" r:id="rId16"/>
    <p:sldId id="295" r:id="rId17"/>
    <p:sldId id="297" r:id="rId18"/>
    <p:sldId id="286" r:id="rId19"/>
    <p:sldId id="298" r:id="rId20"/>
    <p:sldId id="283" r:id="rId21"/>
    <p:sldId id="294" r:id="rId22"/>
    <p:sldId id="292" r:id="rId23"/>
    <p:sldId id="275" r:id="rId24"/>
    <p:sldId id="274" r:id="rId25"/>
    <p:sldId id="266" r:id="rId26"/>
    <p:sldId id="267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0C30"/>
    <a:srgbClr val="0039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33A37-72B8-4336-BAA4-4E24248AF65C}" v="32" dt="2020-01-23T21:09:07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15" autoAdjust="0"/>
    <p:restoredTop sz="87005" autoAdjust="0"/>
  </p:normalViewPr>
  <p:slideViewPr>
    <p:cSldViewPr snapToGrid="0">
      <p:cViewPr varScale="1">
        <p:scale>
          <a:sx n="57" d="100"/>
          <a:sy n="57" d="100"/>
        </p:scale>
        <p:origin x="740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21533A37-72B8-4336-BAA4-4E24248AF65C}"/>
    <pc:docChg chg="modSld">
      <pc:chgData name="" userId="" providerId="" clId="Web-{21533A37-72B8-4336-BAA4-4E24248AF65C}" dt="2020-01-23T21:09:07.914" v="28" actId="1076"/>
      <pc:docMkLst>
        <pc:docMk/>
      </pc:docMkLst>
      <pc:sldChg chg="modSp">
        <pc:chgData name="" userId="" providerId="" clId="Web-{21533A37-72B8-4336-BAA4-4E24248AF65C}" dt="2020-01-23T21:07:40.179" v="5" actId="20577"/>
        <pc:sldMkLst>
          <pc:docMk/>
          <pc:sldMk cId="2310179864" sldId="263"/>
        </pc:sldMkLst>
        <pc:spChg chg="mod">
          <ac:chgData name="" userId="" providerId="" clId="Web-{21533A37-72B8-4336-BAA4-4E24248AF65C}" dt="2020-01-23T21:07:40.179" v="5" actId="20577"/>
          <ac:spMkLst>
            <pc:docMk/>
            <pc:sldMk cId="2310179864" sldId="263"/>
            <ac:spMk id="2" creationId="{BC3F6573-91FE-4BB0-8D74-CB106BFDB3AD}"/>
          </ac:spMkLst>
        </pc:spChg>
      </pc:sldChg>
      <pc:sldChg chg="modSp">
        <pc:chgData name="" userId="" providerId="" clId="Web-{21533A37-72B8-4336-BAA4-4E24248AF65C}" dt="2020-01-23T21:07:37.117" v="2" actId="20577"/>
        <pc:sldMkLst>
          <pc:docMk/>
          <pc:sldMk cId="3666363350" sldId="278"/>
        </pc:sldMkLst>
        <pc:spChg chg="mod">
          <ac:chgData name="" userId="" providerId="" clId="Web-{21533A37-72B8-4336-BAA4-4E24248AF65C}" dt="2020-01-23T21:07:37.117" v="2" actId="20577"/>
          <ac:spMkLst>
            <pc:docMk/>
            <pc:sldMk cId="3666363350" sldId="278"/>
            <ac:spMk id="2" creationId="{BC3F6573-91FE-4BB0-8D74-CB106BFDB3AD}"/>
          </ac:spMkLst>
        </pc:spChg>
      </pc:sldChg>
      <pc:sldChg chg="addSp modSp">
        <pc:chgData name="" userId="" providerId="" clId="Web-{21533A37-72B8-4336-BAA4-4E24248AF65C}" dt="2020-01-23T21:09:07.914" v="28" actId="1076"/>
        <pc:sldMkLst>
          <pc:docMk/>
          <pc:sldMk cId="352538321" sldId="296"/>
        </pc:sldMkLst>
        <pc:spChg chg="mod">
          <ac:chgData name="" userId="" providerId="" clId="Web-{21533A37-72B8-4336-BAA4-4E24248AF65C}" dt="2020-01-23T21:08:26.070" v="13" actId="1076"/>
          <ac:spMkLst>
            <pc:docMk/>
            <pc:sldMk cId="352538321" sldId="296"/>
            <ac:spMk id="4" creationId="{C5796355-C14B-4FD1-A0C1-BE41D3D3E159}"/>
          </ac:spMkLst>
        </pc:spChg>
        <pc:spChg chg="mod">
          <ac:chgData name="" userId="" providerId="" clId="Web-{21533A37-72B8-4336-BAA4-4E24248AF65C}" dt="2020-01-23T21:08:20.945" v="12" actId="1076"/>
          <ac:spMkLst>
            <pc:docMk/>
            <pc:sldMk cId="352538321" sldId="296"/>
            <ac:spMk id="13" creationId="{BB34A8D6-125B-41F0-BCEA-9E734256A4BB}"/>
          </ac:spMkLst>
        </pc:spChg>
        <pc:spChg chg="mod">
          <ac:chgData name="" userId="" providerId="" clId="Web-{21533A37-72B8-4336-BAA4-4E24248AF65C}" dt="2020-01-23T21:08:43.648" v="20" actId="1076"/>
          <ac:spMkLst>
            <pc:docMk/>
            <pc:sldMk cId="352538321" sldId="296"/>
            <ac:spMk id="14" creationId="{EACD3112-14F3-4068-AC82-8D6F2B649AC0}"/>
          </ac:spMkLst>
        </pc:spChg>
        <pc:spChg chg="mod">
          <ac:chgData name="" userId="" providerId="" clId="Web-{21533A37-72B8-4336-BAA4-4E24248AF65C}" dt="2020-01-23T21:08:39.601" v="19" actId="688"/>
          <ac:spMkLst>
            <pc:docMk/>
            <pc:sldMk cId="352538321" sldId="296"/>
            <ac:spMk id="15" creationId="{0721097B-1AC7-4ACD-B6F6-423580BE6200}"/>
          </ac:spMkLst>
        </pc:spChg>
        <pc:spChg chg="mod">
          <ac:chgData name="" userId="" providerId="" clId="Web-{21533A37-72B8-4336-BAA4-4E24248AF65C}" dt="2020-01-23T21:08:54.805" v="24" actId="1076"/>
          <ac:spMkLst>
            <pc:docMk/>
            <pc:sldMk cId="352538321" sldId="296"/>
            <ac:spMk id="16" creationId="{60BCB3C0-62EB-44CF-B886-CD4015AE480B}"/>
          </ac:spMkLst>
        </pc:spChg>
        <pc:spChg chg="mod">
          <ac:chgData name="" userId="" providerId="" clId="Web-{21533A37-72B8-4336-BAA4-4E24248AF65C}" dt="2020-01-23T21:08:48.070" v="22" actId="1076"/>
          <ac:spMkLst>
            <pc:docMk/>
            <pc:sldMk cId="352538321" sldId="296"/>
            <ac:spMk id="17" creationId="{3E20400F-4310-4A27-85C9-194582902596}"/>
          </ac:spMkLst>
        </pc:spChg>
        <pc:spChg chg="mod">
          <ac:chgData name="" userId="" providerId="" clId="Web-{21533A37-72B8-4336-BAA4-4E24248AF65C}" dt="2020-01-23T21:08:58.258" v="25" actId="1076"/>
          <ac:spMkLst>
            <pc:docMk/>
            <pc:sldMk cId="352538321" sldId="296"/>
            <ac:spMk id="18" creationId="{B33FE283-99F4-44A0-8DF9-CA135CED812F}"/>
          </ac:spMkLst>
        </pc:spChg>
        <pc:spChg chg="mod">
          <ac:chgData name="" userId="" providerId="" clId="Web-{21533A37-72B8-4336-BAA4-4E24248AF65C}" dt="2020-01-23T21:09:00.836" v="26" actId="1076"/>
          <ac:spMkLst>
            <pc:docMk/>
            <pc:sldMk cId="352538321" sldId="296"/>
            <ac:spMk id="19" creationId="{CE582D79-D32F-4479-ACE9-3A75E9DB87F9}"/>
          </ac:spMkLst>
        </pc:spChg>
        <pc:picChg chg="add mod">
          <ac:chgData name="" userId="" providerId="" clId="Web-{21533A37-72B8-4336-BAA4-4E24248AF65C}" dt="2020-01-23T21:09:07.914" v="28" actId="1076"/>
          <ac:picMkLst>
            <pc:docMk/>
            <pc:sldMk cId="352538321" sldId="296"/>
            <ac:picMk id="5" creationId="{077B4ABD-8189-40EB-B9C5-AAE3969F50A5}"/>
          </ac:picMkLst>
        </pc:picChg>
        <pc:cxnChg chg="mod">
          <ac:chgData name="" userId="" providerId="" clId="Web-{21533A37-72B8-4336-BAA4-4E24248AF65C}" dt="2020-01-23T21:08:26.070" v="14" actId="1076"/>
          <ac:cxnSpMkLst>
            <pc:docMk/>
            <pc:sldMk cId="352538321" sldId="296"/>
            <ac:cxnSpMk id="6" creationId="{CEE6CDE6-B95F-4310-BBD0-6A84E571D183}"/>
          </ac:cxnSpMkLst>
        </pc:cxnChg>
        <pc:cxnChg chg="mod">
          <ac:chgData name="" userId="" providerId="" clId="Web-{21533A37-72B8-4336-BAA4-4E24248AF65C}" dt="2020-01-23T21:08:26.086" v="15" actId="1076"/>
          <ac:cxnSpMkLst>
            <pc:docMk/>
            <pc:sldMk cId="352538321" sldId="296"/>
            <ac:cxnSpMk id="8" creationId="{AB090728-77FC-4BA7-BD51-4C5F068E1B1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8213B-CD01-478A-9465-539F0B92F76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178DC-0EE8-4510-AF63-F55161BB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81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introduction-customer-segmentation-pyth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introduction-customer-segmentation-pyth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introduction-customer-segmentation-pytho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https://www.datacamp.com/community/tutorials/introduction-customer-segmentation-python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178DC-0EE8-4510-AF63-F55161BBC9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0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https://www.datacamp.com/community/tutorials/introduction-customer-segmentation-python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178DC-0EE8-4510-AF63-F55161BBC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9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178DC-0EE8-4510-AF63-F55161BBC9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2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178DC-0EE8-4510-AF63-F55161BBC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57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https://www.datacamp.com/community/tutorials/introduction-customer-segmentation-python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178DC-0EE8-4510-AF63-F55161BBC9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9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 bwMode="invGray">
          <a:xfrm>
            <a:off x="4645733" y="427605"/>
            <a:ext cx="3017520" cy="3017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7722371" y="2586761"/>
            <a:ext cx="3017520" cy="3017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9537774" y="-1479264"/>
            <a:ext cx="3017520" cy="3017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03453" y="6155531"/>
            <a:ext cx="127482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/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i="0"/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i="1"/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val 8"/>
          <p:cNvSpPr>
            <a:spLocks noChangeAspect="1"/>
          </p:cNvSpPr>
          <p:nvPr userDrawn="1"/>
        </p:nvSpPr>
        <p:spPr>
          <a:xfrm>
            <a:off x="7684184" y="-502747"/>
            <a:ext cx="1005379" cy="10053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7015399" y="5211437"/>
            <a:ext cx="452201" cy="45220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51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/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i="0"/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i="1"/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5878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10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59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7833" y="6356352"/>
            <a:ext cx="1515976" cy="365125"/>
          </a:xfrm>
          <a:prstGeom prst="rect">
            <a:avLst/>
          </a:prstGeom>
        </p:spPr>
        <p:txBody>
          <a:bodyPr/>
          <a:lstStyle/>
          <a:p>
            <a:fld id="{3FFEEF4C-44EF-431E-80A2-CF6E8AAE357A}" type="datetime1">
              <a:rPr lang="en-US">
                <a:solidFill>
                  <a:srgbClr val="005A8C"/>
                </a:solidFill>
              </a:rPr>
              <a:pPr/>
              <a:t>1/23/2020</a:t>
            </a:fld>
            <a:endParaRPr dirty="0">
              <a:solidFill>
                <a:srgbClr val="005A8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20872" y="6356352"/>
            <a:ext cx="4932528" cy="365125"/>
          </a:xfrm>
        </p:spPr>
        <p:txBody>
          <a:bodyPr/>
          <a:lstStyle/>
          <a:p>
            <a:pPr>
              <a:lnSpc>
                <a:spcPts val="1000"/>
              </a:lnSpc>
            </a:pPr>
            <a:r>
              <a:rPr lang="en-US">
                <a:solidFill>
                  <a:srgbClr val="005A8C"/>
                </a:solidFill>
              </a:rPr>
              <a:t>McKesson Corporation Confidential and Proprietary</a:t>
            </a:r>
            <a:endParaRPr lang="en-US" dirty="0">
              <a:solidFill>
                <a:srgbClr val="005A8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B52DE8F2-FE9F-4322-A945-8EFB995C108B}" type="slidenum">
              <a:rPr>
                <a:solidFill>
                  <a:srgbClr val="005A8C"/>
                </a:solidFill>
              </a:rPr>
              <a:pPr/>
              <a:t>‹#›</a:t>
            </a:fld>
            <a:endParaRPr dirty="0">
              <a:solidFill>
                <a:srgbClr val="005A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50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30904"/>
            <a:ext cx="10363200" cy="779059"/>
          </a:xfrm>
        </p:spPr>
        <p:txBody>
          <a:bodyPr anchor="b"/>
          <a:lstStyle>
            <a:lvl1pPr algn="ctr">
              <a:defRPr sz="56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250"/>
            </a:lvl1pPr>
            <a:lvl2pPr marL="428625" indent="0" algn="ctr">
              <a:buNone/>
              <a:defRPr sz="1875"/>
            </a:lvl2pPr>
            <a:lvl3pPr marL="857250" indent="0" algn="ctr">
              <a:buNone/>
              <a:defRPr sz="1688"/>
            </a:lvl3pPr>
            <a:lvl4pPr marL="1285875" indent="0" algn="ctr">
              <a:buNone/>
              <a:defRPr sz="1500"/>
            </a:lvl4pPr>
            <a:lvl5pPr marL="1714500" indent="0" algn="ctr">
              <a:buNone/>
              <a:defRPr sz="1500"/>
            </a:lvl5pPr>
            <a:lvl6pPr marL="2143125" indent="0" algn="ctr">
              <a:buNone/>
              <a:defRPr sz="1500"/>
            </a:lvl6pPr>
            <a:lvl7pPr marL="2571750" indent="0" algn="ctr">
              <a:buNone/>
              <a:defRPr sz="1500"/>
            </a:lvl7pPr>
            <a:lvl8pPr marL="3000375" indent="0" algn="ctr">
              <a:buNone/>
              <a:defRPr sz="1500"/>
            </a:lvl8pPr>
            <a:lvl9pPr marL="34290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5BE4A-78F1-4723-A859-6BF511B1EEF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D0ED-AD38-4F93-9E2E-87CA521A4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36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6799-9F06-BD45-B457-F91625660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55121"/>
            <a:ext cx="10515600" cy="766700"/>
          </a:xfrm>
          <a:prstGeom prst="rect">
            <a:avLst/>
          </a:prstGeom>
        </p:spPr>
        <p:txBody>
          <a:bodyPr/>
          <a:lstStyle>
            <a:lvl1pPr>
              <a:defRPr sz="3733" b="0" i="0">
                <a:solidFill>
                  <a:srgbClr val="0039A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71B2C-BF3A-224A-A28E-194D3730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0626"/>
            <a:ext cx="10515600" cy="3665109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rgbClr val="0039A6"/>
                </a:solidFill>
                <a:latin typeface="Century Gothic" panose="020B0502020202020204" pitchFamily="34" charset="0"/>
              </a:defRPr>
            </a:lvl1pPr>
            <a:lvl2pPr>
              <a:defRPr sz="2667" b="0" i="0">
                <a:solidFill>
                  <a:srgbClr val="0039A6"/>
                </a:solidFill>
                <a:latin typeface="Century Gothic" panose="020B0502020202020204" pitchFamily="34" charset="0"/>
              </a:defRPr>
            </a:lvl2pPr>
            <a:lvl3pPr>
              <a:defRPr sz="2400" b="0" i="0">
                <a:solidFill>
                  <a:srgbClr val="0039A6"/>
                </a:solidFill>
                <a:latin typeface="Century Gothic" panose="020B0502020202020204" pitchFamily="34" charset="0"/>
              </a:defRPr>
            </a:lvl3pPr>
            <a:lvl4pPr>
              <a:defRPr sz="2133" b="0" i="0">
                <a:solidFill>
                  <a:srgbClr val="0039A6"/>
                </a:solidFill>
                <a:latin typeface="Century Gothic" panose="020B0502020202020204" pitchFamily="34" charset="0"/>
              </a:defRPr>
            </a:lvl4pPr>
            <a:lvl5pPr>
              <a:defRPr sz="2133" b="0" i="0">
                <a:solidFill>
                  <a:srgbClr val="0039A6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844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9537774" y="-1479264"/>
            <a:ext cx="3017520" cy="3017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03453" y="6155531"/>
            <a:ext cx="1274827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sp>
        <p:nvSpPr>
          <p:cNvPr id="14" name="Oval 13"/>
          <p:cNvSpPr/>
          <p:nvPr userDrawn="1"/>
        </p:nvSpPr>
        <p:spPr bwMode="invGray">
          <a:xfrm>
            <a:off x="7710309" y="2594568"/>
            <a:ext cx="3017520" cy="3017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3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 bwMode="invGray">
          <a:xfrm>
            <a:off x="5386173" y="-772802"/>
            <a:ext cx="1346529" cy="1346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Oval 9"/>
          <p:cNvSpPr/>
          <p:nvPr userDrawn="1"/>
        </p:nvSpPr>
        <p:spPr bwMode="invGray">
          <a:xfrm>
            <a:off x="7684184" y="5191479"/>
            <a:ext cx="693334" cy="6933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0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9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2"/>
                </a:solidFill>
              </a:defRPr>
            </a:lvl2pPr>
            <a:lvl3pPr marL="457200" indent="0">
              <a:lnSpc>
                <a:spcPct val="100000"/>
              </a:lnSpc>
              <a:buNone/>
              <a:defRPr/>
            </a:lvl3pPr>
            <a:lvl4pPr marL="914400" indent="0">
              <a:lnSpc>
                <a:spcPct val="100000"/>
              </a:lnSpc>
              <a:buNone/>
              <a:defRPr/>
            </a:lvl4pPr>
            <a:lvl5pPr marL="13716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110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 bwMode="invGray">
          <a:xfrm>
            <a:off x="2494933" y="-222677"/>
            <a:ext cx="6626957" cy="6008006"/>
            <a:chOff x="985025" y="-500771"/>
            <a:chExt cx="6626957" cy="6008006"/>
          </a:xfrm>
        </p:grpSpPr>
        <p:cxnSp>
          <p:nvCxnSpPr>
            <p:cNvPr id="15" name="Straight Connector 14"/>
            <p:cNvCxnSpPr/>
            <p:nvPr userDrawn="1"/>
          </p:nvCxnSpPr>
          <p:spPr bwMode="invGray">
            <a:xfrm>
              <a:off x="1205344" y="1648415"/>
              <a:ext cx="6211932" cy="3654159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invGray">
            <a:xfrm>
              <a:off x="1205344" y="1648415"/>
              <a:ext cx="3355610" cy="131631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 bwMode="invGray">
            <a:xfrm flipH="1">
              <a:off x="4641276" y="0"/>
              <a:ext cx="498765" cy="3077258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 userDrawn="1"/>
          </p:nvSpPr>
          <p:spPr bwMode="invGray">
            <a:xfrm>
              <a:off x="2336800" y="951346"/>
              <a:ext cx="4498109" cy="44519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 userDrawn="1"/>
          </p:nvSpPr>
          <p:spPr bwMode="invGray">
            <a:xfrm>
              <a:off x="4641276" y="-500771"/>
              <a:ext cx="997530" cy="9872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 userDrawn="1"/>
          </p:nvSpPr>
          <p:spPr bwMode="invGray">
            <a:xfrm>
              <a:off x="7171343" y="5071120"/>
              <a:ext cx="440639" cy="4361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 userDrawn="1"/>
          </p:nvSpPr>
          <p:spPr bwMode="invGray">
            <a:xfrm>
              <a:off x="985025" y="1430358"/>
              <a:ext cx="440639" cy="4361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1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4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03453" y="6155531"/>
            <a:ext cx="127482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7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07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9700-DFB1-4A18-8D37-93514F14DE8F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6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97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AB36-28EB-4897-BD31-04777A0FA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21" y="657922"/>
            <a:ext cx="10753673" cy="2581507"/>
          </a:xfrm>
        </p:spPr>
        <p:txBody>
          <a:bodyPr/>
          <a:lstStyle/>
          <a:p>
            <a:r>
              <a:rPr lang="en-US" dirty="0"/>
              <a:t>Data Science in Business: </a:t>
            </a:r>
            <a:br>
              <a:rPr lang="en-US" dirty="0"/>
            </a:br>
            <a:r>
              <a:rPr lang="en-US" sz="4800" dirty="0"/>
              <a:t>Introduction to Machine Learning in Python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1750B-D334-4348-9481-AC3C52F50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059010" cy="1646045"/>
          </a:xfrm>
        </p:spPr>
        <p:txBody>
          <a:bodyPr/>
          <a:lstStyle/>
          <a:p>
            <a:r>
              <a:rPr lang="en-US" dirty="0"/>
              <a:t>Dr. Peter Molnar</a:t>
            </a:r>
          </a:p>
          <a:p>
            <a:r>
              <a:rPr lang="en-US" dirty="0"/>
              <a:t>Sarah </a:t>
            </a:r>
            <a:r>
              <a:rPr lang="en-US" dirty="0" err="1"/>
              <a:t>Zeis</a:t>
            </a:r>
            <a:endParaRPr lang="en-US" dirty="0"/>
          </a:p>
          <a:p>
            <a:r>
              <a:rPr lang="en-US" dirty="0"/>
              <a:t>Carly Wieting</a:t>
            </a:r>
          </a:p>
        </p:txBody>
      </p:sp>
    </p:spTree>
    <p:extLst>
      <p:ext uri="{BB962C8B-B14F-4D97-AF65-F5344CB8AC3E}">
        <p14:creationId xmlns:p14="http://schemas.microsoft.com/office/powerpoint/2010/main" val="3576825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4171-B2E4-4206-A072-4BB0231E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90B9-7360-456D-B854-AA18A530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text documents, images, and speech</a:t>
            </a:r>
          </a:p>
          <a:p>
            <a:endParaRPr lang="en-US" dirty="0"/>
          </a:p>
          <a:p>
            <a:r>
              <a:rPr lang="en-US" b="0" dirty="0">
                <a:solidFill>
                  <a:schemeClr val="tx1"/>
                </a:solidFill>
              </a:rPr>
              <a:t>How to analyze customer service phone calls</a:t>
            </a:r>
          </a:p>
          <a:p>
            <a:r>
              <a:rPr lang="en-US" b="0" dirty="0">
                <a:solidFill>
                  <a:schemeClr val="tx1"/>
                </a:solidFill>
              </a:rPr>
              <a:t>SEC filing trends (climate change)</a:t>
            </a:r>
          </a:p>
          <a:p>
            <a:r>
              <a:rPr lang="en-US" b="0" dirty="0">
                <a:solidFill>
                  <a:schemeClr val="tx1"/>
                </a:solidFill>
              </a:rPr>
              <a:t>Face detection</a:t>
            </a:r>
          </a:p>
          <a:p>
            <a:r>
              <a:rPr lang="en-US" b="0" dirty="0">
                <a:solidFill>
                  <a:schemeClr val="tx1"/>
                </a:solidFill>
              </a:rPr>
              <a:t>License plate recognition</a:t>
            </a:r>
          </a:p>
        </p:txBody>
      </p:sp>
      <p:pic>
        <p:nvPicPr>
          <p:cNvPr id="4" name="Picture 2" descr="Image result for government document">
            <a:extLst>
              <a:ext uri="{FF2B5EF4-FFF2-40B4-BE49-F238E27FC236}">
                <a16:creationId xmlns:a16="http://schemas.microsoft.com/office/drawing/2014/main" id="{3F165972-0468-4A56-AA1B-2D26F5573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15" y="2494720"/>
            <a:ext cx="4127338" cy="232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8DDAD-8F97-401D-AC90-DB0C8344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22" y="3897934"/>
            <a:ext cx="3264674" cy="2099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9FD07-6711-437E-90EB-C6CA7B65B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233" y="4516356"/>
            <a:ext cx="2380088" cy="17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55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8B5B-106E-4757-B704-5C513C473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or Unstructured?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2E9A-9615-4675-9B5C-1B5300A89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88326"/>
            <a:ext cx="10909610" cy="4173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Using cameras on autonomous 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Identifying market trends using stock prices and unemployment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Facial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Email spam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Use frequency of purchase, location, and time to segment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Predict house price based on location, size, and amenities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9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3427-A456-4F78-989A-C0F30C10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V’s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1B35-77B1-465B-81C8-FC6BEA7CB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6124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b="0" dirty="0">
                <a:solidFill>
                  <a:schemeClr val="tx1"/>
                </a:solidFill>
              </a:rPr>
              <a:t>Volume – how much data is there?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chemeClr val="tx1"/>
                </a:solidFill>
              </a:rPr>
              <a:t>Velocity – Speed of data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chemeClr val="tx1"/>
                </a:solidFill>
              </a:rPr>
              <a:t>Veracity – Certainty of data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chemeClr val="tx1"/>
                </a:solidFill>
              </a:rPr>
              <a:t>Variety – diversity of data</a:t>
            </a:r>
          </a:p>
          <a:p>
            <a:pPr>
              <a:spcBef>
                <a:spcPts val="600"/>
              </a:spcBef>
            </a:pPr>
            <a:r>
              <a:rPr lang="en-US" b="0" dirty="0">
                <a:solidFill>
                  <a:schemeClr val="tx1"/>
                </a:solidFill>
              </a:rPr>
              <a:t>Value</a:t>
            </a:r>
          </a:p>
          <a:p>
            <a:r>
              <a:rPr lang="en-US" dirty="0"/>
              <a:t>What is Big Data?</a:t>
            </a:r>
          </a:p>
          <a:p>
            <a:r>
              <a:rPr lang="en-US" b="0" dirty="0">
                <a:solidFill>
                  <a:schemeClr val="tx1"/>
                </a:solidFill>
              </a:rPr>
              <a:t>Facebook has 2.1 billions monthly active users.</a:t>
            </a:r>
          </a:p>
          <a:p>
            <a:r>
              <a:rPr lang="en-US" b="0" dirty="0">
                <a:solidFill>
                  <a:schemeClr val="tx1"/>
                </a:solidFill>
              </a:rPr>
              <a:t>Every 60 seconds, 510,000 comments are posted, 293,000 statuses are posted, and 136,000 pictures are posted.</a:t>
            </a:r>
          </a:p>
          <a:p>
            <a:r>
              <a:rPr lang="en-US" b="0" dirty="0">
                <a:solidFill>
                  <a:schemeClr val="tx1"/>
                </a:solidFill>
              </a:rPr>
              <a:t>Amazon has 183,000,000 site visits per month.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3EA6C-D2A2-4DB3-B73D-6DD56FA4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358" y="143345"/>
            <a:ext cx="3384492" cy="61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37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007A-8FB9-466A-80BA-A0AEBD5B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A45A1-3AC0-4A78-ADC4-1CAA7756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83112"/>
            <a:ext cx="8655424" cy="5084956"/>
          </a:xfrm>
        </p:spPr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b="0" dirty="0">
                <a:solidFill>
                  <a:schemeClr val="tx1"/>
                </a:solidFill>
              </a:rPr>
              <a:t>--Given a training set with outputs (labels)</a:t>
            </a:r>
          </a:p>
          <a:p>
            <a:r>
              <a:rPr lang="en-US" dirty="0"/>
              <a:t>Unsupervised Learning</a:t>
            </a:r>
          </a:p>
          <a:p>
            <a:r>
              <a:rPr lang="en-US" b="0" dirty="0">
                <a:solidFill>
                  <a:schemeClr val="tx1"/>
                </a:solidFill>
              </a:rPr>
              <a:t>--Given a training set, no outputs</a:t>
            </a:r>
          </a:p>
          <a:p>
            <a:r>
              <a:rPr lang="en-US" dirty="0"/>
              <a:t>Semi-supervised Learning</a:t>
            </a:r>
          </a:p>
          <a:p>
            <a:r>
              <a:rPr lang="en-US" b="0" dirty="0">
                <a:solidFill>
                  <a:schemeClr val="tx1"/>
                </a:solidFill>
              </a:rPr>
              <a:t>--Given a training set with some labels</a:t>
            </a:r>
          </a:p>
          <a:p>
            <a:r>
              <a:rPr lang="en-US" dirty="0"/>
              <a:t>Reinforcement Learning</a:t>
            </a:r>
          </a:p>
          <a:p>
            <a:r>
              <a:rPr lang="en-US" b="0" dirty="0">
                <a:solidFill>
                  <a:schemeClr val="tx1"/>
                </a:solidFill>
              </a:rPr>
              <a:t>--Rewards from sequence of actions</a:t>
            </a:r>
          </a:p>
          <a:p>
            <a:r>
              <a:rPr lang="en-US" b="0" dirty="0">
                <a:solidFill>
                  <a:schemeClr val="tx1"/>
                </a:solidFill>
              </a:rPr>
              <a:t>--Not used much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409652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435C-037C-4743-9D29-4C71E9F9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E813-6923-4ACE-B456-A3212448C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example is email spam filter</a:t>
            </a:r>
          </a:p>
          <a:p>
            <a:r>
              <a:rPr lang="en-US" b="0" dirty="0">
                <a:solidFill>
                  <a:schemeClr val="tx1"/>
                </a:solidFill>
              </a:rPr>
              <a:t>Classifies mail into two categories: spam and not spam</a:t>
            </a:r>
          </a:p>
          <a:p>
            <a:r>
              <a:rPr lang="en-US" b="0" dirty="0">
                <a:solidFill>
                  <a:schemeClr val="tx1"/>
                </a:solidFill>
              </a:rPr>
              <a:t>Words such as “gift card”, “free”, </a:t>
            </a:r>
            <a:r>
              <a:rPr lang="en-US" b="0" dirty="0" err="1">
                <a:solidFill>
                  <a:schemeClr val="tx1"/>
                </a:solidFill>
              </a:rPr>
              <a:t>etc</a:t>
            </a:r>
            <a:r>
              <a:rPr lang="en-US" b="0" dirty="0">
                <a:solidFill>
                  <a:schemeClr val="tx1"/>
                </a:solidFill>
              </a:rPr>
              <a:t> give the email a probability score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796355-C14B-4FD1-A0C1-BE41D3D3E159}"/>
              </a:ext>
            </a:extLst>
          </p:cNvPr>
          <p:cNvSpPr/>
          <p:nvPr/>
        </p:nvSpPr>
        <p:spPr>
          <a:xfrm>
            <a:off x="9783780" y="1099767"/>
            <a:ext cx="1550020" cy="108724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E6CDE6-B95F-4310-BBD0-6A84E571D183}"/>
              </a:ext>
            </a:extLst>
          </p:cNvPr>
          <p:cNvCxnSpPr>
            <a:cxnSpLocks/>
          </p:cNvCxnSpPr>
          <p:nvPr/>
        </p:nvCxnSpPr>
        <p:spPr>
          <a:xfrm flipH="1">
            <a:off x="10558790" y="1104340"/>
            <a:ext cx="786168" cy="4684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090728-77FC-4BA7-BD51-4C5F068E1B10}"/>
              </a:ext>
            </a:extLst>
          </p:cNvPr>
          <p:cNvCxnSpPr>
            <a:cxnSpLocks/>
          </p:cNvCxnSpPr>
          <p:nvPr/>
        </p:nvCxnSpPr>
        <p:spPr>
          <a:xfrm flipH="1" flipV="1">
            <a:off x="9783780" y="1115492"/>
            <a:ext cx="775010" cy="4573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34A8D6-125B-41F0-BCEA-9E734256A4BB}"/>
              </a:ext>
            </a:extLst>
          </p:cNvPr>
          <p:cNvSpPr txBox="1"/>
          <p:nvPr/>
        </p:nvSpPr>
        <p:spPr>
          <a:xfrm>
            <a:off x="9610058" y="674779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incoming mail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D3112-14F3-4068-AC82-8D6F2B649AC0}"/>
              </a:ext>
            </a:extLst>
          </p:cNvPr>
          <p:cNvSpPr txBox="1"/>
          <p:nvPr/>
        </p:nvSpPr>
        <p:spPr>
          <a:xfrm>
            <a:off x="9756525" y="3170410"/>
            <a:ext cx="202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FILTER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721097B-1AC7-4ACD-B6F6-423580BE6200}"/>
              </a:ext>
            </a:extLst>
          </p:cNvPr>
          <p:cNvSpPr/>
          <p:nvPr/>
        </p:nvSpPr>
        <p:spPr>
          <a:xfrm rot="5340000">
            <a:off x="10162701" y="2503346"/>
            <a:ext cx="853068" cy="473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0BCB3C0-62EB-44CF-B886-CD4015AE480B}"/>
              </a:ext>
            </a:extLst>
          </p:cNvPr>
          <p:cNvSpPr/>
          <p:nvPr/>
        </p:nvSpPr>
        <p:spPr>
          <a:xfrm rot="7500000">
            <a:off x="9693059" y="4001693"/>
            <a:ext cx="853068" cy="473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E20400F-4310-4A27-85C9-194582902596}"/>
              </a:ext>
            </a:extLst>
          </p:cNvPr>
          <p:cNvSpPr/>
          <p:nvPr/>
        </p:nvSpPr>
        <p:spPr>
          <a:xfrm rot="2460000">
            <a:off x="10522792" y="3970694"/>
            <a:ext cx="853068" cy="473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FE283-99F4-44A0-8DF9-CA135CED812F}"/>
              </a:ext>
            </a:extLst>
          </p:cNvPr>
          <p:cNvSpPr txBox="1"/>
          <p:nvPr/>
        </p:nvSpPr>
        <p:spPr>
          <a:xfrm>
            <a:off x="9080844" y="4663718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82D79-D32F-4479-ACE9-3A75E9DB87F9}"/>
              </a:ext>
            </a:extLst>
          </p:cNvPr>
          <p:cNvSpPr txBox="1"/>
          <p:nvPr/>
        </p:nvSpPr>
        <p:spPr>
          <a:xfrm>
            <a:off x="10836266" y="4664577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Spam</a:t>
            </a: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7B4ABD-8189-40EB-B9C5-AAE3969F5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78" y="4024911"/>
            <a:ext cx="7975599" cy="13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8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435C-037C-4743-9D29-4C71E9F9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E813-6923-4ACE-B456-A3212448C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example models two (or more) variables </a:t>
            </a:r>
          </a:p>
          <a:p>
            <a:r>
              <a:rPr lang="en-US" b="0" dirty="0">
                <a:solidFill>
                  <a:schemeClr val="tx1"/>
                </a:solidFill>
              </a:rPr>
              <a:t>Learn a function f(x) given (x</a:t>
            </a:r>
            <a:r>
              <a:rPr lang="en-US" b="0" baseline="-25000" dirty="0">
                <a:solidFill>
                  <a:schemeClr val="tx1"/>
                </a:solidFill>
              </a:rPr>
              <a:t>1</a:t>
            </a:r>
            <a:r>
              <a:rPr lang="en-US" b="0" dirty="0">
                <a:solidFill>
                  <a:schemeClr val="tx1"/>
                </a:solidFill>
              </a:rPr>
              <a:t>,y</a:t>
            </a:r>
            <a:r>
              <a:rPr lang="en-US" b="0" baseline="-25000" dirty="0">
                <a:solidFill>
                  <a:schemeClr val="tx1"/>
                </a:solidFill>
              </a:rPr>
              <a:t>1</a:t>
            </a:r>
            <a:r>
              <a:rPr lang="en-US" b="0" dirty="0">
                <a:solidFill>
                  <a:schemeClr val="tx1"/>
                </a:solidFill>
              </a:rPr>
              <a:t>),(x</a:t>
            </a:r>
            <a:r>
              <a:rPr lang="en-US" b="0" baseline="-25000" dirty="0">
                <a:solidFill>
                  <a:schemeClr val="tx1"/>
                </a:solidFill>
              </a:rPr>
              <a:t>2</a:t>
            </a:r>
            <a:r>
              <a:rPr lang="en-US" b="0" dirty="0">
                <a:solidFill>
                  <a:schemeClr val="tx1"/>
                </a:solidFill>
              </a:rPr>
              <a:t>,y</a:t>
            </a:r>
            <a:r>
              <a:rPr lang="en-US" b="0" baseline="-25000" dirty="0">
                <a:solidFill>
                  <a:schemeClr val="tx1"/>
                </a:solidFill>
              </a:rPr>
              <a:t>2</a:t>
            </a:r>
            <a:r>
              <a:rPr lang="en-US" b="0" dirty="0">
                <a:solidFill>
                  <a:schemeClr val="tx1"/>
                </a:solidFill>
              </a:rPr>
              <a:t>),…,(</a:t>
            </a:r>
            <a:r>
              <a:rPr lang="en-US" b="0" dirty="0" err="1">
                <a:solidFill>
                  <a:schemeClr val="tx1"/>
                </a:solidFill>
              </a:rPr>
              <a:t>x</a:t>
            </a:r>
            <a:r>
              <a:rPr lang="en-US" b="0" baseline="-25000" dirty="0" err="1">
                <a:solidFill>
                  <a:schemeClr val="tx1"/>
                </a:solidFill>
              </a:rPr>
              <a:t>n</a:t>
            </a:r>
            <a:r>
              <a:rPr lang="en-US" b="0" dirty="0" err="1">
                <a:solidFill>
                  <a:schemeClr val="tx1"/>
                </a:solidFill>
              </a:rPr>
              <a:t>,y</a:t>
            </a:r>
            <a:r>
              <a:rPr lang="en-US" b="0" baseline="-25000" dirty="0" err="1">
                <a:solidFill>
                  <a:schemeClr val="tx1"/>
                </a:solidFill>
              </a:rPr>
              <a:t>n</a:t>
            </a:r>
            <a:r>
              <a:rPr lang="en-US" b="0" dirty="0">
                <a:solidFill>
                  <a:schemeClr val="tx1"/>
                </a:solidFill>
              </a:rPr>
              <a:t>) to predict y given x</a:t>
            </a:r>
          </a:p>
          <a:p>
            <a:r>
              <a:rPr lang="en-US" b="0" dirty="0">
                <a:solidFill>
                  <a:schemeClr val="tx1"/>
                </a:solidFill>
              </a:rPr>
              <a:t>Output is a continuous variable, such as price, number of products sold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C238E-1E26-4430-B915-5169E9E25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54" y="3429000"/>
            <a:ext cx="3808667" cy="31265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F1C17A-586B-417D-BA82-AEBD73B39C26}"/>
              </a:ext>
            </a:extLst>
          </p:cNvPr>
          <p:cNvSpPr txBox="1"/>
          <p:nvPr/>
        </p:nvSpPr>
        <p:spPr>
          <a:xfrm>
            <a:off x="326415" y="480759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mx + b +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70CC3-8B40-4462-9CA8-EDD7F7BA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384" y="3429000"/>
            <a:ext cx="3365277" cy="30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9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2D3-A42F-4DFA-8CC5-56D5D82E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DABF4-F8A1-4D40-992B-23434AADE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example is clustering in social network analysis</a:t>
            </a:r>
          </a:p>
          <a:p>
            <a:r>
              <a:rPr lang="en-US" b="0" dirty="0">
                <a:solidFill>
                  <a:schemeClr val="tx1"/>
                </a:solidFill>
              </a:rPr>
              <a:t>The data are unlabeled, so you must use other methods to make groups.</a:t>
            </a:r>
          </a:p>
          <a:p>
            <a:r>
              <a:rPr lang="en-US" b="0" dirty="0">
                <a:solidFill>
                  <a:schemeClr val="tx1"/>
                </a:solidFill>
              </a:rPr>
              <a:t>For example, you may segment your customers by frequency of purchase, and then business leaders can use that to strategically target their customers.</a:t>
            </a:r>
          </a:p>
        </p:txBody>
      </p:sp>
      <p:pic>
        <p:nvPicPr>
          <p:cNvPr id="1026" name="Picture 2" descr="Image result for clustering">
            <a:extLst>
              <a:ext uri="{FF2B5EF4-FFF2-40B4-BE49-F238E27FC236}">
                <a16:creationId xmlns:a16="http://schemas.microsoft.com/office/drawing/2014/main" id="{29D96D18-C7DE-460B-9B6F-51787C65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14438"/>
            <a:ext cx="4518091" cy="174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06AA4-7F1C-455F-A0F3-B3ED72BF2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526" y="3770247"/>
            <a:ext cx="3748551" cy="2934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5352C-8092-4917-BBB4-31C17C9AB111}"/>
              </a:ext>
            </a:extLst>
          </p:cNvPr>
          <p:cNvSpPr txBox="1"/>
          <p:nvPr/>
        </p:nvSpPr>
        <p:spPr>
          <a:xfrm>
            <a:off x="9580708" y="4145859"/>
            <a:ext cx="1977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 can analyze your behaviors based on who your friends are.</a:t>
            </a:r>
          </a:p>
        </p:txBody>
      </p:sp>
    </p:spTree>
    <p:extLst>
      <p:ext uri="{BB962C8B-B14F-4D97-AF65-F5344CB8AC3E}">
        <p14:creationId xmlns:p14="http://schemas.microsoft.com/office/powerpoint/2010/main" val="91327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0507-5EAE-4BD9-B836-074D9659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6DE81-0D0B-4232-B142-AD1728A6C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915" y="4421994"/>
            <a:ext cx="4518102" cy="211650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C4987B-17F4-405A-B7AA-DBF34C58B044}"/>
              </a:ext>
            </a:extLst>
          </p:cNvPr>
          <p:cNvSpPr txBox="1">
            <a:spLocks/>
          </p:cNvSpPr>
          <p:nvPr/>
        </p:nvSpPr>
        <p:spPr>
          <a:xfrm>
            <a:off x="381000" y="2029522"/>
            <a:ext cx="10195932" cy="39320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</a:rPr>
              <a:t>Combination of supervised and unsupervised learning</a:t>
            </a:r>
          </a:p>
          <a:p>
            <a:r>
              <a:rPr lang="en-US" b="0" dirty="0">
                <a:solidFill>
                  <a:schemeClr val="tx1"/>
                </a:solidFill>
              </a:rPr>
              <a:t>Some of the data is labeled, but most is unlabeled.</a:t>
            </a:r>
          </a:p>
          <a:p>
            <a:r>
              <a:rPr lang="en-US" b="0" dirty="0">
                <a:solidFill>
                  <a:schemeClr val="tx1"/>
                </a:solidFill>
              </a:rPr>
              <a:t>Facebook only needs one face to be labeled to identify someone in all pictures</a:t>
            </a:r>
          </a:p>
          <a:p>
            <a:r>
              <a:rPr lang="en-US" b="0" dirty="0">
                <a:solidFill>
                  <a:schemeClr val="tx1"/>
                </a:solidFill>
              </a:rPr>
              <a:t>Another example is a teacher provides examples in class, and then you go home and solve your homework based on what your learned. 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79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5D6F-14A6-45F8-BCC4-DAE212FE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or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674E-B58B-466B-A3E8-92C80A7BE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You are a weather forecaster and want to predict the high and low temperature tomorrow.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You work at a bank and a new customer walks in and takes out a mortgage loan. You want to know if they are going to default or not within the next five years.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You want to diagnose a patient with a disease.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You work at a Fortune 100 company and your company accountant wants to know the budget estimate for next year. </a:t>
            </a:r>
          </a:p>
        </p:txBody>
      </p:sp>
    </p:spTree>
    <p:extLst>
      <p:ext uri="{BB962C8B-B14F-4D97-AF65-F5344CB8AC3E}">
        <p14:creationId xmlns:p14="http://schemas.microsoft.com/office/powerpoint/2010/main" val="53092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7B3B-B034-425E-8941-EA6BD6DE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 (Computer Vision)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BC14F6-9C5E-4D51-8B9D-771C46546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4128" y="1097878"/>
            <a:ext cx="3096872" cy="451236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8B3CA0-EA90-436D-803F-76BFF9F0EAB1}"/>
              </a:ext>
            </a:extLst>
          </p:cNvPr>
          <p:cNvSpPr txBox="1">
            <a:spLocks/>
          </p:cNvSpPr>
          <p:nvPr/>
        </p:nvSpPr>
        <p:spPr>
          <a:xfrm>
            <a:off x="381000" y="2029522"/>
            <a:ext cx="7954537" cy="39320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</a:rPr>
              <a:t>Computers can “see” images by analyzing the pixels and edges. </a:t>
            </a:r>
          </a:p>
          <a:p>
            <a:r>
              <a:rPr lang="en-US" b="0" dirty="0">
                <a:solidFill>
                  <a:schemeClr val="tx1"/>
                </a:solidFill>
              </a:rPr>
              <a:t>Edges are large differences in pixel intensity.</a:t>
            </a:r>
          </a:p>
          <a:p>
            <a:r>
              <a:rPr lang="en-US" b="0" dirty="0">
                <a:solidFill>
                  <a:schemeClr val="tx1"/>
                </a:solidFill>
              </a:rPr>
              <a:t>Examples include license plate recognition, inventory condition and count, facial recognition.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computer vision">
            <a:extLst>
              <a:ext uri="{FF2B5EF4-FFF2-40B4-BE49-F238E27FC236}">
                <a16:creationId xmlns:a16="http://schemas.microsoft.com/office/drawing/2014/main" id="{4E05CFAF-1437-4D79-800F-AFF16431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90" y="4443761"/>
            <a:ext cx="3914462" cy="204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8B9AC7-FE99-4E3C-B322-F9539BE94CED}"/>
              </a:ext>
            </a:extLst>
          </p:cNvPr>
          <p:cNvSpPr txBox="1"/>
          <p:nvPr/>
        </p:nvSpPr>
        <p:spPr>
          <a:xfrm>
            <a:off x="8670073" y="5708424"/>
            <a:ext cx="3378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you know you are labeling images when you use captcha?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0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677E-DA29-4578-92D8-DD8B5558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7E6A-339E-4D53-9AD6-093C3F62B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1: Introduction to Machine Learning and Set-Up Python</a:t>
            </a:r>
          </a:p>
          <a:p>
            <a:r>
              <a:rPr lang="en-US" b="0" dirty="0">
                <a:solidFill>
                  <a:schemeClr val="tx1"/>
                </a:solidFill>
              </a:rPr>
              <a:t>Class 2: Data Exploration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Class 3: Machine Learning Models (Decision Tree and KNN)</a:t>
            </a:r>
          </a:p>
          <a:p>
            <a:r>
              <a:rPr lang="en-US" b="0" dirty="0">
                <a:solidFill>
                  <a:schemeClr val="tx1"/>
                </a:solidFill>
              </a:rPr>
              <a:t>Class 4: Analyze Celebrity Tweets</a:t>
            </a:r>
          </a:p>
          <a:p>
            <a:r>
              <a:rPr lang="en-US" b="0" dirty="0">
                <a:solidFill>
                  <a:schemeClr val="tx1"/>
                </a:solidFill>
              </a:rPr>
              <a:t>Class 5: Forecasting with Facebook Prophet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8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6573-91FE-4BB0-8D74-CB106BFD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Processing/Text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C8A32-4737-4B39-83F9-F1989C9B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788326"/>
            <a:ext cx="10759067" cy="4173203"/>
          </a:xfrm>
        </p:spPr>
        <p:txBody>
          <a:bodyPr/>
          <a:lstStyle/>
          <a:p>
            <a:r>
              <a:rPr lang="en-US" dirty="0"/>
              <a:t>Sentiment Analysis from Text</a:t>
            </a:r>
          </a:p>
          <a:p>
            <a:r>
              <a:rPr lang="en-US" b="0" dirty="0">
                <a:solidFill>
                  <a:schemeClr val="tx1"/>
                </a:solidFill>
              </a:rPr>
              <a:t>Social media provides TONS of opinions and feedback about products and services that companies want to extract (too long to read all of them)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Review sources: Amazon, Yelp, Google…..</a:t>
            </a:r>
          </a:p>
          <a:p>
            <a:r>
              <a:rPr lang="en-US" b="0" dirty="0">
                <a:solidFill>
                  <a:schemeClr val="tx1"/>
                </a:solidFill>
              </a:rPr>
              <a:t>Predictive text for Gmail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CB2A2-D7D2-495A-AEED-788E482BD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73243"/>
            <a:ext cx="5682952" cy="2378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C2905-E4D9-47D6-98F4-BA5F2EE10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703" y="3994932"/>
            <a:ext cx="2717297" cy="17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64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16D5D5-9A39-4EF8-BE9C-4CB983F9DCDF}"/>
              </a:ext>
            </a:extLst>
          </p:cNvPr>
          <p:cNvSpPr/>
          <p:nvPr/>
        </p:nvSpPr>
        <p:spPr>
          <a:xfrm>
            <a:off x="1970597" y="1855520"/>
            <a:ext cx="1789954" cy="42967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1740C7-9CE8-4709-B152-C1AE581155C1}"/>
              </a:ext>
            </a:extLst>
          </p:cNvPr>
          <p:cNvSpPr/>
          <p:nvPr/>
        </p:nvSpPr>
        <p:spPr>
          <a:xfrm>
            <a:off x="3971397" y="1855519"/>
            <a:ext cx="1789954" cy="42967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63297C-77C1-420E-B8B0-16DD3EE2E075}"/>
              </a:ext>
            </a:extLst>
          </p:cNvPr>
          <p:cNvSpPr/>
          <p:nvPr/>
        </p:nvSpPr>
        <p:spPr>
          <a:xfrm>
            <a:off x="5957410" y="1855519"/>
            <a:ext cx="1789954" cy="42967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178752-44CB-4ABE-99FF-CDB69801298C}"/>
              </a:ext>
            </a:extLst>
          </p:cNvPr>
          <p:cNvSpPr/>
          <p:nvPr/>
        </p:nvSpPr>
        <p:spPr>
          <a:xfrm>
            <a:off x="7962667" y="1855521"/>
            <a:ext cx="1789954" cy="42967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951B-8AF5-417C-8818-9A372877F4EE}"/>
              </a:ext>
            </a:extLst>
          </p:cNvPr>
          <p:cNvSpPr txBox="1"/>
          <p:nvPr/>
        </p:nvSpPr>
        <p:spPr>
          <a:xfrm>
            <a:off x="2094369" y="1381737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A4A54-CA38-4904-963D-2BFD4B21AC64}"/>
              </a:ext>
            </a:extLst>
          </p:cNvPr>
          <p:cNvSpPr txBox="1"/>
          <p:nvPr/>
        </p:nvSpPr>
        <p:spPr>
          <a:xfrm>
            <a:off x="7723968" y="1386220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Intelligence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AF50A-9E20-4898-B773-B8A41E2ED86B}"/>
              </a:ext>
            </a:extLst>
          </p:cNvPr>
          <p:cNvSpPr txBox="1"/>
          <p:nvPr/>
        </p:nvSpPr>
        <p:spPr>
          <a:xfrm>
            <a:off x="6078586" y="1381737"/>
            <a:ext cx="1563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Engineer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BDB21-8F98-4034-A59C-E4A755ACB943}"/>
              </a:ext>
            </a:extLst>
          </p:cNvPr>
          <p:cNvSpPr txBox="1"/>
          <p:nvPr/>
        </p:nvSpPr>
        <p:spPr>
          <a:xfrm>
            <a:off x="4156692" y="1395853"/>
            <a:ext cx="1419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35AF4B-021F-4ABB-9100-685FD37DF4CA}"/>
              </a:ext>
            </a:extLst>
          </p:cNvPr>
          <p:cNvSpPr txBox="1"/>
          <p:nvPr/>
        </p:nvSpPr>
        <p:spPr>
          <a:xfrm>
            <a:off x="1963369" y="2060303"/>
            <a:ext cx="1884153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&amp; enable data for business &amp; functional value capture &amp; value creation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Analysis and interpretation of complex digital data to extract or discover knowledge and assist decision-making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Distributed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Machine learning/AI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Statistical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Pattern recognition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Derive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Storytelling &amp; 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83F34-E63F-4661-B2C1-BDDA04D1A648}"/>
              </a:ext>
            </a:extLst>
          </p:cNvPr>
          <p:cNvSpPr txBox="1"/>
          <p:nvPr/>
        </p:nvSpPr>
        <p:spPr>
          <a:xfrm>
            <a:off x="7962667" y="2071781"/>
            <a:ext cx="1805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the business make better decisions through data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Blend of business, analytics, and math skills to explore and solve challenges, bridging the data and business communities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Data interpretation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Critical thinking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Data stewardship and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Storytelling &amp; visualization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8E90A-6BA6-4BF3-9E81-F37059D339E3}"/>
              </a:ext>
            </a:extLst>
          </p:cNvPr>
          <p:cNvSpPr txBox="1"/>
          <p:nvPr/>
        </p:nvSpPr>
        <p:spPr>
          <a:xfrm>
            <a:off x="5957410" y="2071781"/>
            <a:ext cx="1805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data access &amp; utilization &amp; enable value capture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Builds and supports the infrastructure or ‘data pipe’ and all associated SW engineering infrastructure tasks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Maintenance of data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Hadoop ecosystem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Unstructured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Data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Data APIs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Database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Data ingest, ETI tools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AC6FEF-60CD-4539-9CA8-BD67134AA462}"/>
              </a:ext>
            </a:extLst>
          </p:cNvPr>
          <p:cNvSpPr txBox="1"/>
          <p:nvPr/>
        </p:nvSpPr>
        <p:spPr>
          <a:xfrm>
            <a:off x="3967546" y="2061272"/>
            <a:ext cx="18841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 &amp; interpret data to improve business function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Develop analysis and reporting capabilities, provide business recommendations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Statistical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Pattern recognition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Derive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Storytelling &amp; 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346EB-17F5-42BB-B40F-0ABC54E2D585}"/>
              </a:ext>
            </a:extLst>
          </p:cNvPr>
          <p:cNvSpPr txBox="1"/>
          <p:nvPr/>
        </p:nvSpPr>
        <p:spPr>
          <a:xfrm>
            <a:off x="1970597" y="874522"/>
            <a:ext cx="8642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science roles require proficient knowledge in coding, methodologies, statistical analysis, and big data.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75F254-BCE5-4BD6-B690-1FEC0A92A750}"/>
              </a:ext>
            </a:extLst>
          </p:cNvPr>
          <p:cNvCxnSpPr>
            <a:cxnSpLocks/>
          </p:cNvCxnSpPr>
          <p:nvPr/>
        </p:nvCxnSpPr>
        <p:spPr>
          <a:xfrm flipH="1">
            <a:off x="2905444" y="6152304"/>
            <a:ext cx="1" cy="417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7F0163-15AA-4CE5-AD4A-4E54E0FA0648}"/>
              </a:ext>
            </a:extLst>
          </p:cNvPr>
          <p:cNvCxnSpPr>
            <a:cxnSpLocks/>
          </p:cNvCxnSpPr>
          <p:nvPr/>
        </p:nvCxnSpPr>
        <p:spPr>
          <a:xfrm>
            <a:off x="2899265" y="6569604"/>
            <a:ext cx="1838600" cy="1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4F5791-F3D9-44CA-9CFB-84BF592D03DE}"/>
              </a:ext>
            </a:extLst>
          </p:cNvPr>
          <p:cNvSpPr txBox="1"/>
          <p:nvPr/>
        </p:nvSpPr>
        <p:spPr>
          <a:xfrm>
            <a:off x="4781581" y="6366769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Manager or Executive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126628-24A7-4B7C-96F9-8B803C68C9ED}"/>
              </a:ext>
            </a:extLst>
          </p:cNvPr>
          <p:cNvCxnSpPr>
            <a:cxnSpLocks/>
          </p:cNvCxnSpPr>
          <p:nvPr/>
        </p:nvCxnSpPr>
        <p:spPr>
          <a:xfrm flipH="1">
            <a:off x="4535324" y="6149407"/>
            <a:ext cx="1" cy="349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7309AB-A583-43F4-BA9F-1E14D8F1CA3B}"/>
              </a:ext>
            </a:extLst>
          </p:cNvPr>
          <p:cNvCxnSpPr>
            <a:cxnSpLocks/>
          </p:cNvCxnSpPr>
          <p:nvPr/>
        </p:nvCxnSpPr>
        <p:spPr>
          <a:xfrm>
            <a:off x="4531061" y="6492397"/>
            <a:ext cx="1731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C2C62D-B3A2-40D9-876F-03F9C5BB6BD2}"/>
              </a:ext>
            </a:extLst>
          </p:cNvPr>
          <p:cNvCxnSpPr>
            <a:cxnSpLocks/>
          </p:cNvCxnSpPr>
          <p:nvPr/>
        </p:nvCxnSpPr>
        <p:spPr>
          <a:xfrm>
            <a:off x="6688832" y="6569604"/>
            <a:ext cx="2176634" cy="7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45F0A9-9D84-4626-BA6F-AA81DECCE65A}"/>
              </a:ext>
            </a:extLst>
          </p:cNvPr>
          <p:cNvCxnSpPr>
            <a:cxnSpLocks/>
          </p:cNvCxnSpPr>
          <p:nvPr/>
        </p:nvCxnSpPr>
        <p:spPr>
          <a:xfrm flipH="1">
            <a:off x="8857643" y="6159359"/>
            <a:ext cx="1" cy="417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BC6018-9DD6-42E6-8D88-E55BE5D4B6E6}"/>
              </a:ext>
            </a:extLst>
          </p:cNvPr>
          <p:cNvCxnSpPr>
            <a:cxnSpLocks/>
          </p:cNvCxnSpPr>
          <p:nvPr/>
        </p:nvCxnSpPr>
        <p:spPr>
          <a:xfrm flipH="1">
            <a:off x="6852387" y="6159359"/>
            <a:ext cx="1" cy="349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CFBEDC-3FBE-4A55-A021-0065546AB296}"/>
              </a:ext>
            </a:extLst>
          </p:cNvPr>
          <p:cNvCxnSpPr>
            <a:cxnSpLocks/>
          </p:cNvCxnSpPr>
          <p:nvPr/>
        </p:nvCxnSpPr>
        <p:spPr>
          <a:xfrm>
            <a:off x="6684091" y="6501160"/>
            <a:ext cx="1731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1922787D-21B8-4A05-A50F-4895164D0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2777"/>
            <a:ext cx="11430000" cy="498598"/>
          </a:xfrm>
        </p:spPr>
        <p:txBody>
          <a:bodyPr/>
          <a:lstStyle/>
          <a:p>
            <a:pPr algn="ctr"/>
            <a:r>
              <a:rPr lang="en-US" dirty="0"/>
              <a:t>Data Science Roles</a:t>
            </a:r>
          </a:p>
        </p:txBody>
      </p:sp>
    </p:spTree>
    <p:extLst>
      <p:ext uri="{BB962C8B-B14F-4D97-AF65-F5344CB8AC3E}">
        <p14:creationId xmlns:p14="http://schemas.microsoft.com/office/powerpoint/2010/main" val="77028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D420-4357-409C-B228-7FF1F3F5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8" y="1950583"/>
            <a:ext cx="4156364" cy="2956835"/>
          </a:xfrm>
        </p:spPr>
        <p:txBody>
          <a:bodyPr/>
          <a:lstStyle/>
          <a:p>
            <a:r>
              <a:rPr lang="en-US" dirty="0"/>
              <a:t>Getting Started with Python</a:t>
            </a:r>
          </a:p>
        </p:txBody>
      </p:sp>
    </p:spTree>
    <p:extLst>
      <p:ext uri="{BB962C8B-B14F-4D97-AF65-F5344CB8AC3E}">
        <p14:creationId xmlns:p14="http://schemas.microsoft.com/office/powerpoint/2010/main" val="105491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01D6-C885-4A97-AA76-40A18EE3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AAFC-0F3F-41DE-8C25-B477E4541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Anaconda at: </a:t>
            </a:r>
            <a:r>
              <a:rPr lang="en-US" dirty="0">
                <a:hlinkClick r:id="rId2"/>
              </a:rPr>
              <a:t>https://www.anaconda.com/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32EF6-B9FC-4192-87A3-BFDC9B68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2369634"/>
            <a:ext cx="7601996" cy="39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0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007A-8FB9-466A-80BA-A0AEBD5B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A45A1-3AC0-4A78-ADC4-1CAA77567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8466B-FF45-4F6B-B448-469A4580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29" y="2278688"/>
            <a:ext cx="7874742" cy="41732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51D0BD-3CD0-41F8-840E-F6F43AEB4E4F}"/>
              </a:ext>
            </a:extLst>
          </p:cNvPr>
          <p:cNvSpPr/>
          <p:nvPr/>
        </p:nvSpPr>
        <p:spPr>
          <a:xfrm>
            <a:off x="5057077" y="3300761"/>
            <a:ext cx="1689410" cy="1912435"/>
          </a:xfrm>
          <a:prstGeom prst="rect">
            <a:avLst/>
          </a:prstGeom>
          <a:noFill/>
          <a:ln w="28575">
            <a:solidFill>
              <a:srgbClr val="C60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DDE56E2-E14E-406C-924D-AF2396F0E840}"/>
              </a:ext>
            </a:extLst>
          </p:cNvPr>
          <p:cNvSpPr/>
          <p:nvPr/>
        </p:nvSpPr>
        <p:spPr>
          <a:xfrm rot="12465510">
            <a:off x="2476065" y="3805774"/>
            <a:ext cx="3384395" cy="4985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66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007A-8FB9-466A-80BA-A0AEBD5B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New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97AE9-F522-4A0B-8C1D-394E1F0EF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4" y="2105053"/>
            <a:ext cx="9991493" cy="3267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D98A41-952C-4D3E-8659-379042F6F820}"/>
              </a:ext>
            </a:extLst>
          </p:cNvPr>
          <p:cNvSpPr txBox="1"/>
          <p:nvPr/>
        </p:nvSpPr>
        <p:spPr>
          <a:xfrm>
            <a:off x="9348814" y="1174631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a new notebook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F75E5-29FB-471A-B39F-0EBCC7BB06A2}"/>
              </a:ext>
            </a:extLst>
          </p:cNvPr>
          <p:cNvSpPr/>
          <p:nvPr/>
        </p:nvSpPr>
        <p:spPr>
          <a:xfrm>
            <a:off x="8352263" y="3334215"/>
            <a:ext cx="1689410" cy="306659"/>
          </a:xfrm>
          <a:prstGeom prst="rect">
            <a:avLst/>
          </a:prstGeom>
          <a:noFill/>
          <a:ln w="28575">
            <a:solidFill>
              <a:srgbClr val="C60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DBA512D-9FAB-4DDD-B1E8-9BCB62134385}"/>
              </a:ext>
            </a:extLst>
          </p:cNvPr>
          <p:cNvSpPr/>
          <p:nvPr/>
        </p:nvSpPr>
        <p:spPr>
          <a:xfrm rot="17698094">
            <a:off x="8975190" y="2255546"/>
            <a:ext cx="1767804" cy="4625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4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007A-8FB9-466A-80BA-A0AEBD5B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New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97AE9-F522-4A0B-8C1D-394E1F0EF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4" y="2105053"/>
            <a:ext cx="9991493" cy="3267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D98A41-952C-4D3E-8659-379042F6F820}"/>
              </a:ext>
            </a:extLst>
          </p:cNvPr>
          <p:cNvSpPr txBox="1"/>
          <p:nvPr/>
        </p:nvSpPr>
        <p:spPr>
          <a:xfrm>
            <a:off x="9856194" y="848753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notebook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F75E5-29FB-471A-B39F-0EBCC7BB06A2}"/>
              </a:ext>
            </a:extLst>
          </p:cNvPr>
          <p:cNvSpPr/>
          <p:nvPr/>
        </p:nvSpPr>
        <p:spPr>
          <a:xfrm>
            <a:off x="8971156" y="2899315"/>
            <a:ext cx="512956" cy="351262"/>
          </a:xfrm>
          <a:prstGeom prst="rect">
            <a:avLst/>
          </a:prstGeom>
          <a:noFill/>
          <a:ln w="28575">
            <a:solidFill>
              <a:srgbClr val="C60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DBA512D-9FAB-4DDD-B1E8-9BCB62134385}"/>
              </a:ext>
            </a:extLst>
          </p:cNvPr>
          <p:cNvSpPr/>
          <p:nvPr/>
        </p:nvSpPr>
        <p:spPr>
          <a:xfrm rot="17698094">
            <a:off x="8784098" y="1873789"/>
            <a:ext cx="1767804" cy="4625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B3C59-BF4C-4C4E-B598-732732F70058}"/>
              </a:ext>
            </a:extLst>
          </p:cNvPr>
          <p:cNvSpPr txBox="1"/>
          <p:nvPr/>
        </p:nvSpPr>
        <p:spPr>
          <a:xfrm>
            <a:off x="2878612" y="5594648"/>
            <a:ext cx="6434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Notebooks MUST be in .</a:t>
            </a:r>
            <a:r>
              <a:rPr lang="en-US" sz="2800" b="1" dirty="0" err="1"/>
              <a:t>ipynb</a:t>
            </a:r>
            <a:r>
              <a:rPr lang="en-US" sz="2800" b="1" dirty="0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2442968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C379-8D75-423D-A291-5269A624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Coding!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349CA-7EAC-41A8-B877-211E30723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15" y="2117014"/>
            <a:ext cx="9977189" cy="3322726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9AA5902E-4B7D-4965-8810-FB9E87FCDE22}"/>
              </a:ext>
            </a:extLst>
          </p:cNvPr>
          <p:cNvSpPr/>
          <p:nvPr/>
        </p:nvSpPr>
        <p:spPr>
          <a:xfrm rot="1181747">
            <a:off x="4743913" y="3802565"/>
            <a:ext cx="2592659" cy="6523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E85AE081-1CCD-476E-85A2-D61C7E9B331A}"/>
              </a:ext>
            </a:extLst>
          </p:cNvPr>
          <p:cNvSpPr/>
          <p:nvPr/>
        </p:nvSpPr>
        <p:spPr>
          <a:xfrm rot="1181747">
            <a:off x="2834269" y="4369578"/>
            <a:ext cx="2592659" cy="6523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416C1-0C94-4905-92C0-3554756781E9}"/>
              </a:ext>
            </a:extLst>
          </p:cNvPr>
          <p:cNvSpPr txBox="1"/>
          <p:nvPr/>
        </p:nvSpPr>
        <p:spPr>
          <a:xfrm>
            <a:off x="7370660" y="4511085"/>
            <a:ext cx="173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code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B16E3-3F94-427E-9344-6E8F1EC42FCC}"/>
              </a:ext>
            </a:extLst>
          </p:cNvPr>
          <p:cNvSpPr txBox="1"/>
          <p:nvPr/>
        </p:nvSpPr>
        <p:spPr>
          <a:xfrm>
            <a:off x="5391050" y="507425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4185009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5005-62D6-41A9-90B6-E67223F8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25065-E57F-4022-94B2-91E49A7B0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How to know how to write code:</a:t>
            </a:r>
          </a:p>
          <a:p>
            <a:pPr marL="457200" indent="-457200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Know what you are trying to find out</a:t>
            </a:r>
          </a:p>
          <a:p>
            <a:pPr marL="457200" indent="-457200"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Google specific questions related to your problems</a:t>
            </a:r>
          </a:p>
        </p:txBody>
      </p:sp>
    </p:spTree>
    <p:extLst>
      <p:ext uri="{BB962C8B-B14F-4D97-AF65-F5344CB8AC3E}">
        <p14:creationId xmlns:p14="http://schemas.microsoft.com/office/powerpoint/2010/main" val="3936106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6573-91FE-4BB0-8D74-CB106BFD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C8A32-4737-4B39-83F9-F1989C9B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Introduce business analytics and data science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Introduce data types and learning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Ensure students are set up with Python and can begin to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4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6573-91FE-4BB0-8D74-CB106BFD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C8A32-4737-4B39-83F9-F1989C9B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88326"/>
            <a:ext cx="10223809" cy="4173203"/>
          </a:xfrm>
        </p:spPr>
        <p:txBody>
          <a:bodyPr/>
          <a:lstStyle/>
          <a:p>
            <a:r>
              <a:rPr lang="en-US" dirty="0"/>
              <a:t>Artificial Intelligence (AI) </a:t>
            </a:r>
            <a:r>
              <a:rPr lang="en-US" b="0" dirty="0">
                <a:solidFill>
                  <a:schemeClr val="tx1"/>
                </a:solidFill>
              </a:rPr>
              <a:t>is an area of computer science that creates intelligent machines that work like humans.</a:t>
            </a:r>
          </a:p>
          <a:p>
            <a:r>
              <a:rPr lang="en-US" b="0" dirty="0">
                <a:solidFill>
                  <a:schemeClr val="tx1"/>
                </a:solidFill>
              </a:rPr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Self driving cars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Robotics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Text, image, and speech analysis</a:t>
            </a:r>
          </a:p>
        </p:txBody>
      </p:sp>
      <p:pic>
        <p:nvPicPr>
          <p:cNvPr id="3074" name="Picture 2" descr="Image result for robotic limbs">
            <a:extLst>
              <a:ext uri="{FF2B5EF4-FFF2-40B4-BE49-F238E27FC236}">
                <a16:creationId xmlns:a16="http://schemas.microsoft.com/office/drawing/2014/main" id="{94966814-864E-4639-A17E-D62CAA73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085" y="2521726"/>
            <a:ext cx="4152600" cy="320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98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056E-DAFB-401D-BD74-01936563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2963-99FF-4EFB-B74E-71CAC611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chemeClr val="tx1"/>
                </a:solidFill>
              </a:rPr>
              <a:t>“[Machine Learning is the] field of study that gives computers the ability to learn without being explicitly programmed.”</a:t>
            </a:r>
          </a:p>
          <a:p>
            <a:r>
              <a:rPr lang="en-US" dirty="0"/>
              <a:t>						--Arthur Samuel, 1959</a:t>
            </a:r>
          </a:p>
          <a:p>
            <a:r>
              <a:rPr lang="en-US" sz="2800" b="0" dirty="0">
                <a:solidFill>
                  <a:schemeClr val="tx1"/>
                </a:solidFill>
              </a:rPr>
              <a:t>“A computer program is said to learn from experience E with respect to some task T and some performance measure P, if its performance on T, as measured by P, improves with experience E.”</a:t>
            </a:r>
          </a:p>
          <a:p>
            <a:r>
              <a:rPr lang="en-US" dirty="0"/>
              <a:t>						--Tom Mitchell, 1997</a:t>
            </a:r>
          </a:p>
        </p:txBody>
      </p:sp>
    </p:spTree>
    <p:extLst>
      <p:ext uri="{BB962C8B-B14F-4D97-AF65-F5344CB8AC3E}">
        <p14:creationId xmlns:p14="http://schemas.microsoft.com/office/powerpoint/2010/main" val="70462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6573-91FE-4BB0-8D74-CB106BFD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Business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C8A32-4737-4B39-83F9-F1989C9B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788326"/>
            <a:ext cx="7023410" cy="4173203"/>
          </a:xfrm>
        </p:spPr>
        <p:txBody>
          <a:bodyPr/>
          <a:lstStyle/>
          <a:p>
            <a:r>
              <a:rPr lang="en-US" dirty="0"/>
              <a:t>Customer Segmentation</a:t>
            </a:r>
          </a:p>
          <a:p>
            <a:r>
              <a:rPr lang="en-US" b="0" dirty="0">
                <a:solidFill>
                  <a:schemeClr val="tx1"/>
                </a:solidFill>
              </a:rPr>
              <a:t>Affects marketing and sales decisions</a:t>
            </a:r>
          </a:p>
          <a:p>
            <a:r>
              <a:rPr lang="en-US" b="0" dirty="0">
                <a:solidFill>
                  <a:schemeClr val="tx1"/>
                </a:solidFill>
              </a:rPr>
              <a:t>Customers are grouped together and then targeted for sales promotions, discounts, coupons, </a:t>
            </a:r>
            <a:r>
              <a:rPr lang="en-US" b="0" dirty="0" err="1">
                <a:solidFill>
                  <a:schemeClr val="tx1"/>
                </a:solidFill>
              </a:rPr>
              <a:t>etc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Target your “buy now” customers versus your “get the best deal” customers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64D67-18ED-4011-AE08-2CC71263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307" y="1663487"/>
            <a:ext cx="3987920" cy="30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6573-91FE-4BB0-8D74-CB106BFD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Business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C8A32-4737-4B39-83F9-F1989C9B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788326"/>
            <a:ext cx="5791199" cy="4173203"/>
          </a:xfrm>
        </p:spPr>
        <p:txBody>
          <a:bodyPr/>
          <a:lstStyle/>
          <a:p>
            <a:r>
              <a:rPr lang="en-US" dirty="0"/>
              <a:t>Forecasting Prices</a:t>
            </a:r>
          </a:p>
          <a:p>
            <a:r>
              <a:rPr lang="en-US" b="0" dirty="0">
                <a:solidFill>
                  <a:schemeClr val="tx1"/>
                </a:solidFill>
              </a:rPr>
              <a:t>Stockholders want to know what the market will look like in the future to maximize their profit.</a:t>
            </a:r>
          </a:p>
          <a:p>
            <a:r>
              <a:rPr lang="en-US" b="0" dirty="0">
                <a:solidFill>
                  <a:schemeClr val="tx1"/>
                </a:solidFill>
              </a:rPr>
              <a:t>They may forecast competitor pricing to make decisions for their own selling price. </a:t>
            </a:r>
          </a:p>
          <a:p>
            <a:r>
              <a:rPr lang="en-US" b="0" dirty="0">
                <a:solidFill>
                  <a:schemeClr val="tx1"/>
                </a:solidFill>
              </a:rPr>
              <a:t>Companies want to predict yearly/monthly sales for budget planning or decision strategy.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6C829-92B7-4E06-99E9-4EE1A01C2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92" y="1743425"/>
            <a:ext cx="5306861" cy="33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99FC-ECE0-4A01-A61F-6C0FF36D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9E017-D616-4926-98EC-1E03FE94B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88326"/>
            <a:ext cx="5040086" cy="4173203"/>
          </a:xfrm>
        </p:spPr>
        <p:txBody>
          <a:bodyPr/>
          <a:lstStyle/>
          <a:p>
            <a:r>
              <a:rPr lang="en-US" dirty="0"/>
              <a:t>Univariate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Box plot, histogram, </a:t>
            </a:r>
            <a:r>
              <a:rPr lang="en-US" b="0" dirty="0" err="1">
                <a:solidFill>
                  <a:schemeClr val="tx1"/>
                </a:solidFill>
              </a:rPr>
              <a:t>etc</a:t>
            </a:r>
            <a:endParaRPr lang="en-US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Mean, median, mode, skewness, </a:t>
            </a:r>
            <a:r>
              <a:rPr lang="en-US" b="0" dirty="0" err="1">
                <a:solidFill>
                  <a:schemeClr val="tx1"/>
                </a:solidFill>
              </a:rPr>
              <a:t>etc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dirty="0"/>
              <a:t>Multivariate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Scatter plots, bar charts, heat maps, pivot tables, </a:t>
            </a:r>
            <a:r>
              <a:rPr lang="en-US" b="0" dirty="0" err="1">
                <a:solidFill>
                  <a:schemeClr val="tx1"/>
                </a:solidFill>
              </a:rPr>
              <a:t>etc</a:t>
            </a:r>
            <a:endParaRPr lang="en-US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Correlation, analysis of variance, distributions</a:t>
            </a:r>
          </a:p>
        </p:txBody>
      </p:sp>
      <p:pic>
        <p:nvPicPr>
          <p:cNvPr id="4098" name="Picture 2" descr="Image result for box plot">
            <a:extLst>
              <a:ext uri="{FF2B5EF4-FFF2-40B4-BE49-F238E27FC236}">
                <a16:creationId xmlns:a16="http://schemas.microsoft.com/office/drawing/2014/main" id="{35B55945-BC8A-41BA-AF30-57C36763D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31" y="388984"/>
            <a:ext cx="3163677" cy="316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histogram">
            <a:extLst>
              <a:ext uri="{FF2B5EF4-FFF2-40B4-BE49-F238E27FC236}">
                <a16:creationId xmlns:a16="http://schemas.microsoft.com/office/drawing/2014/main" id="{F3A31CBF-D412-4567-A3B9-2E0689789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312" y="1306286"/>
            <a:ext cx="3030292" cy="17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catter plot">
            <a:extLst>
              <a:ext uri="{FF2B5EF4-FFF2-40B4-BE49-F238E27FC236}">
                <a16:creationId xmlns:a16="http://schemas.microsoft.com/office/drawing/2014/main" id="{88437279-2400-411C-938A-D2B834B1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708" y="3497556"/>
            <a:ext cx="2976275" cy="297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bar chart">
            <a:extLst>
              <a:ext uri="{FF2B5EF4-FFF2-40B4-BE49-F238E27FC236}">
                <a16:creationId xmlns:a16="http://schemas.microsoft.com/office/drawing/2014/main" id="{99E3D009-08D1-4386-9200-2F3B5A2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83" y="3998248"/>
            <a:ext cx="3278324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87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007A-8FB9-466A-80BA-A0AEBD5B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3B4D6-83BE-423C-B51E-3C8DC9A0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25" y="1789771"/>
            <a:ext cx="4733830" cy="3748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1385D8-5F4D-4234-8EBE-8CD1A46ACD55}"/>
              </a:ext>
            </a:extLst>
          </p:cNvPr>
          <p:cNvSpPr txBox="1"/>
          <p:nvPr/>
        </p:nvSpPr>
        <p:spPr>
          <a:xfrm>
            <a:off x="372588" y="1721772"/>
            <a:ext cx="648534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b="1" dirty="0">
                <a:solidFill>
                  <a:srgbClr val="C60C30"/>
                </a:solidFill>
                <a:latin typeface="+mj-lt"/>
              </a:rPr>
              <a:t>Structured data is in tabular form (spreadsheets)</a:t>
            </a:r>
          </a:p>
          <a:p>
            <a:pPr>
              <a:spcBef>
                <a:spcPts val="1800"/>
              </a:spcBef>
            </a:pPr>
            <a:r>
              <a:rPr lang="en-US" dirty="0">
                <a:latin typeface="+mj-lt"/>
              </a:rPr>
              <a:t>Numerical and categorical data</a:t>
            </a:r>
          </a:p>
          <a:p>
            <a:pPr>
              <a:spcBef>
                <a:spcPts val="1800"/>
              </a:spcBef>
            </a:pPr>
            <a:r>
              <a:rPr lang="en-US" b="1" dirty="0">
                <a:solidFill>
                  <a:srgbClr val="C60C30"/>
                </a:solidFill>
                <a:latin typeface="+mj-lt"/>
              </a:rPr>
              <a:t> </a:t>
            </a:r>
          </a:p>
          <a:p>
            <a:pPr>
              <a:spcBef>
                <a:spcPts val="1800"/>
              </a:spcBef>
            </a:pPr>
            <a:r>
              <a:rPr lang="en-US" b="1" dirty="0">
                <a:latin typeface="+mj-lt"/>
              </a:rPr>
              <a:t>Examples: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+mj-lt"/>
              </a:rPr>
              <a:t>Square footage of a house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+mj-lt"/>
              </a:rPr>
              <a:t>Room type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+mj-lt"/>
              </a:rPr>
              <a:t>Is there a garage? (yes/no)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+mj-lt"/>
              </a:rPr>
              <a:t>Address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+mj-lt"/>
              </a:rPr>
              <a:t>Phone number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82381"/>
      </p:ext>
    </p:extLst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Robinson Office Fonts">
      <a:majorFont>
        <a:latin typeface="Arial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008_Robinson_PPT_template_20160913_2b" id="{47908DE5-49BD-41A3-972E-5B049914F3A4}" vid="{F80DBF04-3F77-41DC-BC6D-1547A235439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1252</Words>
  <Application>Microsoft Office PowerPoint</Application>
  <PresentationFormat>Widescreen</PresentationFormat>
  <Paragraphs>207</Paragraphs>
  <Slides>28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MAT008_Robinson_PPT_template_20160817_1e</vt:lpstr>
      <vt:lpstr>Custom Design</vt:lpstr>
      <vt:lpstr>Data Science in Business:  Introduction to Machine Learning in Python</vt:lpstr>
      <vt:lpstr>Course Overview</vt:lpstr>
      <vt:lpstr>Goals and Takeaways</vt:lpstr>
      <vt:lpstr>Artificial Intelligence</vt:lpstr>
      <vt:lpstr>What is Machine Learning?</vt:lpstr>
      <vt:lpstr>Data Science in Business Example</vt:lpstr>
      <vt:lpstr>Data Science in Business Example </vt:lpstr>
      <vt:lpstr>Graphical Analysis</vt:lpstr>
      <vt:lpstr>Structured Data</vt:lpstr>
      <vt:lpstr>Unstructured Data</vt:lpstr>
      <vt:lpstr>Structured or Unstructured?</vt:lpstr>
      <vt:lpstr>The Four V’s of Big Data</vt:lpstr>
      <vt:lpstr>Types of Learning</vt:lpstr>
      <vt:lpstr>Supervised Classification </vt:lpstr>
      <vt:lpstr>Supervised Regression </vt:lpstr>
      <vt:lpstr>Unsupervised Classification</vt:lpstr>
      <vt:lpstr>Semi-Supervised Learning</vt:lpstr>
      <vt:lpstr>Regression or Classification?</vt:lpstr>
      <vt:lpstr>Image Recognition (Computer Vision)</vt:lpstr>
      <vt:lpstr>Natural Language Processing/Text Analysis</vt:lpstr>
      <vt:lpstr>Data Science Roles</vt:lpstr>
      <vt:lpstr>Getting Started with Python</vt:lpstr>
      <vt:lpstr>Downloading Anaconda</vt:lpstr>
      <vt:lpstr>Opening Jupyter Notebooks</vt:lpstr>
      <vt:lpstr>Opening New Jupyter Notebook</vt:lpstr>
      <vt:lpstr>Upload New Jupyter Notebook</vt:lpstr>
      <vt:lpstr>Start Coding!</vt:lpstr>
      <vt:lpstr>Troubleshooting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Pricing</dc:title>
  <dc:creator>Carly Wieting</dc:creator>
  <cp:lastModifiedBy>Carly Wieting</cp:lastModifiedBy>
  <cp:revision>83</cp:revision>
  <dcterms:created xsi:type="dcterms:W3CDTF">2019-08-19T16:33:40Z</dcterms:created>
  <dcterms:modified xsi:type="dcterms:W3CDTF">2020-01-23T21:09:26Z</dcterms:modified>
</cp:coreProperties>
</file>